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4" r:id="rId3"/>
    <p:sldId id="257" r:id="rId4"/>
    <p:sldId id="267" r:id="rId5"/>
    <p:sldId id="276" r:id="rId6"/>
    <p:sldId id="277" r:id="rId7"/>
    <p:sldId id="275" r:id="rId8"/>
    <p:sldId id="281" r:id="rId9"/>
    <p:sldId id="278" r:id="rId10"/>
    <p:sldId id="279" r:id="rId11"/>
    <p:sldId id="280" r:id="rId12"/>
    <p:sldId id="270" r:id="rId1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6457" autoAdjust="0"/>
  </p:normalViewPr>
  <p:slideViewPr>
    <p:cSldViewPr>
      <p:cViewPr>
        <p:scale>
          <a:sx n="92" d="100"/>
          <a:sy n="92" d="100"/>
        </p:scale>
        <p:origin x="-305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5AA0-5848-475F-8F3E-E717D4CDB3E1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4FFF-77AC-4365-B3C4-C3688C49D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8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EAEC41-F31D-408E-9727-6BAE3BAA95A9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4FFF-77AC-4365-B3C4-C3688C49D6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2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9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1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1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1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9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7533-195E-47A1-85A1-A78D6F02D159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2C0D-A601-4EE8-8B8F-357BFB76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ocalplan@welhat.gov.uk" TargetMode="External"/><Relationship Id="rId2" Type="http://schemas.openxmlformats.org/officeDocument/2006/relationships/hyperlink" Target="https://welhat.gov.uk/promoted_sites_2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welhat.gov.uk/localplanexamin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Owner\Documents\Woolmer Green PC\PC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28" y="188640"/>
            <a:ext cx="63560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69228" y="2204864"/>
            <a:ext cx="60110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Public meeting 4th June 2019</a:t>
            </a:r>
          </a:p>
          <a:p>
            <a:pPr algn="ctr"/>
            <a:r>
              <a:rPr lang="en-GB" sz="3200" b="1" dirty="0" smtClean="0"/>
              <a:t>Regarding</a:t>
            </a:r>
          </a:p>
          <a:p>
            <a:pPr algn="ctr"/>
            <a:r>
              <a:rPr lang="en-GB" sz="3200" b="1" dirty="0" smtClean="0"/>
              <a:t>Local </a:t>
            </a:r>
            <a:r>
              <a:rPr lang="en-GB" sz="3200" b="1" dirty="0"/>
              <a:t>Plan </a:t>
            </a:r>
            <a:r>
              <a:rPr lang="en-GB" sz="3200" b="1" dirty="0" smtClean="0"/>
              <a:t>– Call for Sites</a:t>
            </a:r>
          </a:p>
          <a:p>
            <a:pPr algn="ctr"/>
            <a:r>
              <a:rPr lang="en-GB" sz="3200" b="1" dirty="0" smtClean="0"/>
              <a:t>Promoted Sites Consultation</a:t>
            </a:r>
          </a:p>
          <a:p>
            <a:pPr algn="ctr"/>
            <a:r>
              <a:rPr lang="en-GB" sz="3200" b="1" dirty="0" smtClean="0"/>
              <a:t>Deadline 18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June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710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2709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to Consider in Responses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58717" cy="51125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exceptional circumstances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 – brownfield available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of dwellings far too high –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 facilities in Woolmer Green - impact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character and community of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village – impact of development in surrounding areas 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WE100 –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this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site. Marshalls and </a:t>
            </a: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Entech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 provide Woolmer Green’s contribution to housing need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support the development of the Marshalls site make sure you say that in your response</a:t>
            </a:r>
          </a:p>
          <a:p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2709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to Consider in Responses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58717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WGr3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Borough has already assessed and rejected this site as it would weaken the Green Belt Boundary and “reduce an existing fragile Green Belt gap” 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Coalescence 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Knebworth</a:t>
            </a: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 sprawl as the development is well beyond the village envelope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Woolmer Green has a development beyond its built edge it leaves the gap between </a:t>
            </a:r>
            <a:r>
              <a:rPr lang="en-GB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Entech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GB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Knebworth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vulnerable</a:t>
            </a: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WGr7/7a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Belt 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Study identifies this area as “most essential” Green Belt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Coalescence 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Mardley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Hill/</a:t>
            </a:r>
            <a:r>
              <a:rPr lang="en-GB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Oaklands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GB study recognises fragile gap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London Road is over a narrow railway bridge with no pedestrian footpath</a:t>
            </a: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Adjoins </a:t>
            </a:r>
            <a:r>
              <a:rPr lang="en-GB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Mardley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Heath Nature Reserve - 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habitats are an essential part of the diverse ecology of an area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Accumulation of traffic past the school</a:t>
            </a:r>
          </a:p>
          <a:p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Isolated urban sprawl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74032"/>
            <a:ext cx="7741282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Up Slides</a:t>
            </a:r>
            <a:endParaRPr lang="en-GB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4581128"/>
            <a:ext cx="8229600" cy="82459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206" y="260648"/>
            <a:ext cx="7920794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of WHBC Local Plan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01" y="1628800"/>
            <a:ext cx="8507288" cy="453650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Plan put out to consultation in 2016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12,000-12,500 extra dwellings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 May 2017 for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ssessment by Independent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Govt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Planning Inspector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Anticipated approval and adoption in Autumn 2017</a:t>
            </a:r>
          </a:p>
          <a:p>
            <a:pPr lvl="1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considerably delayed</a:t>
            </a:r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falls short of the required 16,000 dwellings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“Call for Sites”</a:t>
            </a:r>
          </a:p>
          <a:p>
            <a:pPr lvl="1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Promoted sites out for consultation – deadline 18</a:t>
            </a:r>
            <a:r>
              <a:rPr lang="en-GB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June </a:t>
            </a:r>
          </a:p>
          <a:p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67222" y="274638"/>
            <a:ext cx="731957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 of 2016 Situation for Woolmer Green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2077D-95A0-49F8-A4E7-C1013980B1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4048" y="1399736"/>
            <a:ext cx="3816424" cy="4909583"/>
          </a:xfrm>
        </p:spPr>
        <p:txBody>
          <a:bodyPr>
            <a:normAutofit lnSpcReduction="10000"/>
          </a:bodyPr>
          <a:lstStyle/>
          <a:p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new dwellings on site HS15 – currently Green Belt</a:t>
            </a:r>
          </a:p>
          <a:p>
            <a:pPr marL="0" indent="0">
              <a:buNone/>
            </a:pPr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land EA10 includes the land occupied by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Entech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Lessiters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Cawdor and Marshalls</a:t>
            </a:r>
          </a:p>
          <a:p>
            <a:endParaRPr lang="en-GB" dirty="0"/>
          </a:p>
        </p:txBody>
      </p:sp>
      <p:pic>
        <p:nvPicPr>
          <p:cNvPr id="3" name="Picture 2" descr="C:\Users\Owner\Documents\Woolmer Green PC\Logo 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449688" cy="51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03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2709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PC’s &amp; Residents’ Position Following Oct 2016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ublic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eeting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58717" cy="504056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Green Belt Boundary should remain</a:t>
            </a: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houses is far too many – </a:t>
            </a:r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25% increase!!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Brownfield sites of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Entech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Marshall’s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and re-designated to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</a:p>
          <a:p>
            <a:pPr lvl="1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provide all or majority of the 150 dwellings</a:t>
            </a:r>
          </a:p>
          <a:p>
            <a:pPr lvl="1"/>
            <a:r>
              <a:rPr lang="en-GB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Entech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approved for 72 dwellings + 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shops/offices</a:t>
            </a:r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do not believe “Exceptional Circumstances” have been demonstrated –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Govt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policy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remains the PC’s default position</a:t>
            </a: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1777" y="20742"/>
            <a:ext cx="6108442" cy="74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35696" y="116632"/>
            <a:ext cx="6840760" cy="6480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Woolmer Green -Promoted Sites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563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29519"/>
              </p:ext>
            </p:extLst>
          </p:nvPr>
        </p:nvGraphicFramePr>
        <p:xfrm>
          <a:off x="611560" y="1268760"/>
          <a:ext cx="7848872" cy="370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85"/>
                <a:gridCol w="1761557"/>
                <a:gridCol w="2688691"/>
                <a:gridCol w="1884739"/>
              </a:tblGrid>
              <a:tr h="53892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#</a:t>
                      </a:r>
                      <a:r>
                        <a:rPr lang="en-GB" baseline="0" dirty="0" smtClean="0"/>
                        <a:t> Dwellings</a:t>
                      </a:r>
                      <a:endParaRPr lang="en-GB" dirty="0"/>
                    </a:p>
                  </a:txBody>
                  <a:tcPr/>
                </a:tc>
              </a:tr>
              <a:tr h="15493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Urban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 with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convenience store;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access to HS 15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housing, employment &amp; retail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specified</a:t>
                      </a:r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est. </a:t>
                      </a:r>
                      <a:r>
                        <a:rPr lang="en-GB" i="1" dirty="0" smtClean="0"/>
                        <a:t>ca</a:t>
                      </a:r>
                      <a:r>
                        <a:rPr lang="en-GB" dirty="0" smtClean="0"/>
                        <a:t> 45</a:t>
                      </a:r>
                      <a:endParaRPr lang="en-GB" dirty="0"/>
                    </a:p>
                  </a:txBody>
                  <a:tcPr/>
                </a:tc>
              </a:tr>
              <a:tr h="53892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WGr3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Green Belt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</a:tr>
              <a:tr h="53892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WGr7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Green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135</a:t>
                      </a:r>
                      <a:endParaRPr lang="en-GB" dirty="0"/>
                    </a:p>
                  </a:txBody>
                  <a:tcPr/>
                </a:tc>
              </a:tr>
              <a:tr h="53892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WGr7a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Green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35696" y="332656"/>
            <a:ext cx="6840760" cy="6480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Woolmer Green - Promoted Sites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:\Users\Owner\Documents\Woolmer Green PC\Logo 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37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51723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With </a:t>
            </a:r>
            <a:r>
              <a:rPr lang="en-GB" sz="2800" b="1" dirty="0" err="1" smtClean="0">
                <a:solidFill>
                  <a:srgbClr val="FF0000"/>
                </a:solidFill>
              </a:rPr>
              <a:t>Entech</a:t>
            </a:r>
            <a:r>
              <a:rPr lang="en-GB" sz="2800" b="1" dirty="0" smtClean="0">
                <a:solidFill>
                  <a:srgbClr val="FF0000"/>
                </a:solidFill>
              </a:rPr>
              <a:t> &amp; HS15: </a:t>
            </a:r>
            <a:r>
              <a:rPr lang="en-GB" sz="2800" b="1" i="1" dirty="0" smtClean="0">
                <a:solidFill>
                  <a:srgbClr val="FF0000"/>
                </a:solidFill>
              </a:rPr>
              <a:t>ca</a:t>
            </a:r>
            <a:r>
              <a:rPr lang="en-GB" sz="2800" b="1" dirty="0" smtClean="0">
                <a:solidFill>
                  <a:srgbClr val="FF0000"/>
                </a:solidFill>
              </a:rPr>
              <a:t> 442 dwellings – 74% increase in size of Woolmer Green settlement 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045931"/>
            <a:ext cx="687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</a:t>
            </a:r>
            <a:r>
              <a:rPr lang="en-GB" sz="2400" b="1" dirty="0" smtClean="0"/>
              <a:t>dditional </a:t>
            </a:r>
            <a:r>
              <a:rPr lang="en-GB" sz="2400" b="1" dirty="0"/>
              <a:t>dwellings: 220 (160 with WGr7a)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92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/>
          <a:srcRect l="29487" t="58120" r="30609" b="24786"/>
          <a:stretch/>
        </p:blipFill>
        <p:spPr bwMode="auto">
          <a:xfrm>
            <a:off x="5004048" y="3652027"/>
            <a:ext cx="4107710" cy="1793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2709"/>
            <a:ext cx="7416824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reen 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Belt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eview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t="11480" r="29725" b="6559"/>
          <a:stretch/>
        </p:blipFill>
        <p:spPr bwMode="auto">
          <a:xfrm>
            <a:off x="611560" y="1412776"/>
            <a:ext cx="4489304" cy="5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31090" t="37037" r="50321" b="34758"/>
          <a:stretch/>
        </p:blipFill>
        <p:spPr bwMode="auto">
          <a:xfrm>
            <a:off x="5220072" y="1275763"/>
            <a:ext cx="345638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72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2709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Impact Of Neighbouring Developments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58717" cy="5112568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7,600 dwellings proposed or Stevenage (LP adopted 22 May)</a:t>
            </a:r>
          </a:p>
          <a:p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Knebworth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Codicote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two of five villages identified in the North Herts Local Plan that could “support higher levels of growth”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364 dwellings are proposed for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Codicote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North Herts Plan</a:t>
            </a:r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600 dwellings are proposed for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Knebworth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North Herts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 dwellings are proposed for Welwyn in the Local Plan. Promoted sites have identified land that could accommodate 820 dwellings.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Promoted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in Digswell – up to 347 dwellings</a:t>
            </a:r>
          </a:p>
          <a:p>
            <a:pPr marL="0" indent="0">
              <a:buNone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be the impact of all of this extra housing on local infrastructure?</a:t>
            </a:r>
          </a:p>
          <a:p>
            <a:pPr lvl="1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B197, Schools, Doctors surgeries, water supply and sewerage, utilities </a:t>
            </a: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2709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Promoted Sites Consultation – What Can You Do?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58717" cy="5112568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encourage you to respond to the consultation to express your views</a:t>
            </a:r>
          </a:p>
          <a:p>
            <a:pPr lvl="1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the consultation portal: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welhat.gov.uk/promoted_sites_2019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GB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completing a comments form available on the Borough website and emailing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localplan@welhat.gov.uk</a:t>
            </a:r>
            <a:r>
              <a:rPr lang="en-GB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4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 is 5pm on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Tuesday June 18</a:t>
            </a:r>
            <a:r>
              <a:rPr lang="en-GB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Links:</a:t>
            </a:r>
          </a:p>
          <a:p>
            <a:pPr marL="0" indent="0">
              <a:buNone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consultation: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welhat.gov.uk/promoted_sites_2019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Plan documents: </a:t>
            </a:r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://www.welhat.gov.uk/localplanexamination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Owner\Documents\Woolmer Green PC\Logo onl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71686" cy="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683</Words>
  <Application>Microsoft Office PowerPoint</Application>
  <PresentationFormat>On-screen Show (4:3)</PresentationFormat>
  <Paragraphs>104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Status of WHBC Local Plan</vt:lpstr>
      <vt:lpstr>Reminder of 2016 Situation for Woolmer Green</vt:lpstr>
      <vt:lpstr>PC’s &amp; Residents’ Position Following Oct 2016 Public Meeting</vt:lpstr>
      <vt:lpstr>PowerPoint Presentation</vt:lpstr>
      <vt:lpstr>PowerPoint Presentation</vt:lpstr>
      <vt:lpstr>Green Belt Review</vt:lpstr>
      <vt:lpstr>Consider Impact Of Neighbouring Developments</vt:lpstr>
      <vt:lpstr>Promoted Sites Consultation – What Can You Do?</vt:lpstr>
      <vt:lpstr>Points to Consider in Responses</vt:lpstr>
      <vt:lpstr>Points to Consider in Responses</vt:lpstr>
      <vt:lpstr>Back 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Janet</cp:lastModifiedBy>
  <cp:revision>125</cp:revision>
  <cp:lastPrinted>2016-09-24T20:44:24Z</cp:lastPrinted>
  <dcterms:created xsi:type="dcterms:W3CDTF">2016-09-24T18:51:35Z</dcterms:created>
  <dcterms:modified xsi:type="dcterms:W3CDTF">2019-05-31T12:28:26Z</dcterms:modified>
</cp:coreProperties>
</file>